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8884E-66DA-4C2B-642F-31577BFE4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B596A-E84F-CA8B-0A7B-0BF1AAF9A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E9EC2-A152-937A-93C3-17FE200F0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8D49-BAAF-4188-B5D5-D50F193DC8F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7D2E0-90AA-23B8-413E-76A1FACA2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E816F-8CE6-2903-39EF-01983D2D6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2E78-C4F7-4EED-BE6B-A95E42295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1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A50B4-9FF8-C09C-589E-020D51783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CB3899-E5B9-98B7-2BFC-F06CDA03F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4C0E1-3939-F823-9E30-9F76D34E0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8D49-BAAF-4188-B5D5-D50F193DC8F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B36D5-2FE2-53E3-2688-C0E2D6FE6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12E12-E02C-01A2-6F65-EA5C31DAA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2E78-C4F7-4EED-BE6B-A95E42295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B2BAD1-C665-C631-1A16-145998E12F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A38A98-D5B8-62B0-1546-5027140CF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D951C-CDD5-ABCD-B753-8BF4ACBB6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8D49-BAAF-4188-B5D5-D50F193DC8F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F5680-5211-03BE-5DC0-51FF994CB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ACAF2-0392-30B8-88AF-FE12113A0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2E78-C4F7-4EED-BE6B-A95E42295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887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Heav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0C5943B4-D3E0-2741-A075-D5ACA522CD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782" y="402998"/>
            <a:ext cx="11037093" cy="429936"/>
          </a:xfrm>
          <a:prstGeom prst="rect">
            <a:avLst/>
          </a:prstGeom>
        </p:spPr>
        <p:txBody>
          <a:bodyPr/>
          <a:lstStyle>
            <a:lvl1pPr>
              <a:defRPr sz="2250" b="1" i="0" cap="all" baseline="0">
                <a:solidFill>
                  <a:srgbClr val="002752"/>
                </a:solidFill>
                <a:latin typeface="Proxima Nova Bl" panose="02000506030000020004" pitchFamily="2" charset="0"/>
              </a:defRPr>
            </a:lvl1pPr>
            <a:lvl2pPr>
              <a:defRPr sz="5625" b="1" i="0" cap="all" baseline="0">
                <a:solidFill>
                  <a:srgbClr val="002752"/>
                </a:solidFill>
                <a:latin typeface="Proxima Nova Bl" panose="02000506030000020004" pitchFamily="2" charset="0"/>
              </a:defRPr>
            </a:lvl2pPr>
            <a:lvl3pPr>
              <a:defRPr sz="5625" b="1" i="0" cap="all" baseline="0">
                <a:solidFill>
                  <a:srgbClr val="002752"/>
                </a:solidFill>
                <a:latin typeface="Proxima Nova Bl" panose="02000506030000020004" pitchFamily="2" charset="0"/>
              </a:defRPr>
            </a:lvl3pPr>
            <a:lvl4pPr>
              <a:defRPr sz="5625" b="1" i="0" cap="all" baseline="0">
                <a:solidFill>
                  <a:srgbClr val="002752"/>
                </a:solidFill>
                <a:latin typeface="Proxima Nova Bl" panose="02000506030000020004" pitchFamily="2" charset="0"/>
              </a:defRPr>
            </a:lvl4pPr>
            <a:lvl5pPr>
              <a:defRPr sz="5625" b="1" i="0" cap="all" baseline="0">
                <a:solidFill>
                  <a:srgbClr val="002752"/>
                </a:solidFill>
                <a:latin typeface="Proxima Nova Bl" panose="02000506030000020004" pitchFamily="2" charset="0"/>
              </a:defRPr>
            </a:lvl5pPr>
          </a:lstStyle>
          <a:p>
            <a:pPr lvl="0"/>
            <a:r>
              <a:rPr lang="en-GB" dirty="0"/>
              <a:t>subheading</a:t>
            </a: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2824884-E059-A144-90D0-F14EDF90989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783" y="928688"/>
            <a:ext cx="11035718" cy="5331722"/>
          </a:xfrm>
          <a:prstGeom prst="rect">
            <a:avLst/>
          </a:prstGeom>
        </p:spPr>
        <p:txBody>
          <a:bodyPr/>
          <a:lstStyle>
            <a:lvl1pPr>
              <a:defRPr sz="2250" b="0" i="0">
                <a:latin typeface="Proxima Nova Rg" panose="02000506030000020004" pitchFamily="2" charset="0"/>
              </a:defRPr>
            </a:lvl1pPr>
            <a:lvl2pPr>
              <a:defRPr sz="2250" b="0" i="0">
                <a:latin typeface="Proxima Nova Rg" panose="02000506030000020004" pitchFamily="2" charset="0"/>
              </a:defRPr>
            </a:lvl2pPr>
            <a:lvl3pPr>
              <a:defRPr sz="2250" b="0" i="0">
                <a:latin typeface="Proxima Nova Rg" panose="02000506030000020004" pitchFamily="2" charset="0"/>
              </a:defRPr>
            </a:lvl3pPr>
            <a:lvl4pPr>
              <a:defRPr sz="2250" b="0" i="0">
                <a:latin typeface="Proxima Nova Rg" panose="02000506030000020004" pitchFamily="2" charset="0"/>
              </a:defRPr>
            </a:lvl4pPr>
            <a:lvl5pPr>
              <a:defRPr sz="2250" b="0" i="0">
                <a:latin typeface="Proxima Nova Rg" panose="02000506030000020004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55F103A-EA1E-E942-BCA4-7E8255708B60}"/>
              </a:ext>
            </a:extLst>
          </p:cNvPr>
          <p:cNvCxnSpPr>
            <a:cxnSpLocks/>
          </p:cNvCxnSpPr>
          <p:nvPr userDrawn="1"/>
        </p:nvCxnSpPr>
        <p:spPr>
          <a:xfrm flipH="1">
            <a:off x="599780" y="418331"/>
            <a:ext cx="11020720" cy="0"/>
          </a:xfrm>
          <a:prstGeom prst="line">
            <a:avLst/>
          </a:prstGeom>
          <a:ln w="63500">
            <a:solidFill>
              <a:srgbClr val="3FC1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66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6CC5A-B6BC-CCA9-E0A2-BFB535A5B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8F767-803F-0FAD-A6A3-A1E5F1678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FDD20-C846-A20A-DA61-26A94F1A3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8D49-BAAF-4188-B5D5-D50F193DC8F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395C4-F0DC-86E5-8D06-8C1C89411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D02F3-4473-685E-1BE9-05DD6CFB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2E78-C4F7-4EED-BE6B-A95E42295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0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BB07A-B220-F6FC-B0AC-FD5B92078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24BDA-8D92-943A-F41D-860721785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B9B8E-1B1C-C641-F02B-A941A2463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8D49-BAAF-4188-B5D5-D50F193DC8F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A72B7-D76B-E96D-297F-931DDF52E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82350-0DD1-DE4B-DAFE-55244E9FF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2E78-C4F7-4EED-BE6B-A95E42295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93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FEDD7-51AA-F9C3-8DC0-8455BD215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A28D5-C5F5-DDD6-22B9-E60656C735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841C07-E265-DBF2-4A38-9911ABF77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EB3A2C-D465-5CF9-DFA6-237B95675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8D49-BAAF-4188-B5D5-D50F193DC8F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21CEC7-99BB-527A-CF0F-55B279910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F8DD29-56DF-D6D7-A4CB-1662AF26D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2E78-C4F7-4EED-BE6B-A95E42295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62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433F-EB93-2490-F3C3-82B3CA5D6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034DD-2E4F-6916-4918-1E7152BAE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67AFB4-EB80-214F-0732-F87DAD8C5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A455CB-B6A7-EEFA-E78D-13EB78A86A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C8A96B-558E-2196-9568-6C51BD957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95F76C-6FDF-1613-ACC0-15C0E77FB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8D49-BAAF-4188-B5D5-D50F193DC8F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0A6A12-1DFA-56DC-0A01-5F6A5DFF4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E06D17-B9B9-D84E-6B3D-DA8F64BE8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2E78-C4F7-4EED-BE6B-A95E42295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74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5142A-6509-8A26-883D-EFD2A8FC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5A51C0-B85E-0861-EB16-E4A49104E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8D49-BAAF-4188-B5D5-D50F193DC8F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203F81-6204-02C2-7874-D3555832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2DD4B1-9639-3CF8-CAD8-42AFA575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2E78-C4F7-4EED-BE6B-A95E42295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96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08C9CA-2E47-5416-8C6A-3AAF3F11B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8D49-BAAF-4188-B5D5-D50F193DC8F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102167-9810-75D6-02C5-954D3C8C2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B4C92-B7B0-264B-4DAE-48B065A83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2E78-C4F7-4EED-BE6B-A95E42295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69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E7C49-8B4D-9905-49A9-AE883AEF3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7657C-BFEB-B101-5A8F-117AA2B42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21BC7-1503-F4A6-C679-EF9347143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76B35-E8DB-412B-9526-C7239712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8D49-BAAF-4188-B5D5-D50F193DC8F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637AA-AC11-E7C9-5F9C-7EAC82AE6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91BD8-9810-92DC-BD6A-FDA11BFF8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2E78-C4F7-4EED-BE6B-A95E42295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41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AF043-DAA3-6B2F-8887-12D9234A1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661E6D-CF13-46AD-A4EF-37D19C08F9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0C09B9-1EAC-4587-9AC9-8B0C4AB68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8BF19-90A7-8745-19B8-CB3229B5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8D49-BAAF-4188-B5D5-D50F193DC8F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47AD4-EE46-F813-5C04-B603FEF7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05F89-F3D0-A25F-6050-35A32D6FD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72E78-C4F7-4EED-BE6B-A95E42295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43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093F64-7B88-F0FE-9658-03FD868CA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2B1AD-7D52-FC20-B7A2-88AB27A2A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5BAB8-4A34-F075-8513-73BD736F6D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C8D49-BAAF-4188-B5D5-D50F193DC8FC}" type="datetimeFigureOut">
              <a:rPr lang="en-GB" smtClean="0"/>
              <a:t>25/08/2023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3DA44-40AB-A09D-84D6-2D1D14B18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AB36F-F395-30B6-3D8F-81A360FE24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72E78-C4F7-4EED-BE6B-A95E42295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5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413F4-0B2E-524C-8556-51A16E28E8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9969" y="733063"/>
            <a:ext cx="11037094" cy="4299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391" dirty="0"/>
              <a:t>CURRENT COMMERCIAL CCS FACILITIES BY NUMBER &amp; TOTAL CAPACITY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87A07D-1DDE-1144-B081-4C3E5F18E88D}"/>
              </a:ext>
            </a:extLst>
          </p:cNvPr>
          <p:cNvGraphicFramePr>
            <a:graphicFrameLocks noGrp="1"/>
          </p:cNvGraphicFramePr>
          <p:nvPr/>
        </p:nvGraphicFramePr>
        <p:xfrm>
          <a:off x="577429" y="1758241"/>
          <a:ext cx="10986512" cy="1366834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979596">
                  <a:extLst>
                    <a:ext uri="{9D8B030D-6E8A-4147-A177-3AD203B41FA5}">
                      <a16:colId xmlns:a16="http://schemas.microsoft.com/office/drawing/2014/main" val="1661613730"/>
                    </a:ext>
                  </a:extLst>
                </a:gridCol>
                <a:gridCol w="1887207">
                  <a:extLst>
                    <a:ext uri="{9D8B030D-6E8A-4147-A177-3AD203B41FA5}">
                      <a16:colId xmlns:a16="http://schemas.microsoft.com/office/drawing/2014/main" val="139922768"/>
                    </a:ext>
                  </a:extLst>
                </a:gridCol>
                <a:gridCol w="1871478">
                  <a:extLst>
                    <a:ext uri="{9D8B030D-6E8A-4147-A177-3AD203B41FA5}">
                      <a16:colId xmlns:a16="http://schemas.microsoft.com/office/drawing/2014/main" val="3363013046"/>
                    </a:ext>
                  </a:extLst>
                </a:gridCol>
                <a:gridCol w="2003453">
                  <a:extLst>
                    <a:ext uri="{9D8B030D-6E8A-4147-A177-3AD203B41FA5}">
                      <a16:colId xmlns:a16="http://schemas.microsoft.com/office/drawing/2014/main" val="1294291217"/>
                    </a:ext>
                  </a:extLst>
                </a:gridCol>
                <a:gridCol w="1818139">
                  <a:extLst>
                    <a:ext uri="{9D8B030D-6E8A-4147-A177-3AD203B41FA5}">
                      <a16:colId xmlns:a16="http://schemas.microsoft.com/office/drawing/2014/main" val="3593451356"/>
                    </a:ext>
                  </a:extLst>
                </a:gridCol>
                <a:gridCol w="1426639">
                  <a:extLst>
                    <a:ext uri="{9D8B030D-6E8A-4147-A177-3AD203B41FA5}">
                      <a16:colId xmlns:a16="http://schemas.microsoft.com/office/drawing/2014/main" val="3082433320"/>
                    </a:ext>
                  </a:extLst>
                </a:gridCol>
              </a:tblGrid>
              <a:tr h="55685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AU" sz="15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Proxima Nova Alt Rg" panose="02000506030000020004" pitchFamily="50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C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dirty="0">
                          <a:solidFill>
                            <a:schemeClr val="bg1"/>
                          </a:solidFill>
                          <a:effectLst/>
                          <a:latin typeface="Proxima Nova Alt Rg" panose="02000506030000020004" pitchFamily="50" charset="0"/>
                        </a:rPr>
                        <a:t>OPERATIONAL</a:t>
                      </a:r>
                      <a:endParaRPr lang="en-AU" sz="1500" b="1" i="0" u="none" strike="noStrike" dirty="0">
                        <a:solidFill>
                          <a:schemeClr val="bg1"/>
                        </a:solidFill>
                        <a:effectLst/>
                        <a:latin typeface="Proxima Nova Alt Rg" panose="02000506030000020004" pitchFamily="50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C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dirty="0">
                          <a:solidFill>
                            <a:schemeClr val="bg1"/>
                          </a:solidFill>
                          <a:effectLst/>
                          <a:latin typeface="Proxima Nova Alt Rg" panose="02000506030000020004" pitchFamily="50" charset="0"/>
                        </a:rPr>
                        <a:t>IN</a:t>
                      </a:r>
                      <a:br>
                        <a:rPr lang="en-AU" sz="1500" b="1" u="none" strike="noStrike" dirty="0">
                          <a:solidFill>
                            <a:schemeClr val="bg1"/>
                          </a:solidFill>
                          <a:effectLst/>
                          <a:latin typeface="Proxima Nova Alt Rg" panose="02000506030000020004" pitchFamily="50" charset="0"/>
                        </a:rPr>
                      </a:br>
                      <a:r>
                        <a:rPr lang="en-AU" sz="1500" b="1" u="none" strike="noStrike" dirty="0">
                          <a:solidFill>
                            <a:schemeClr val="bg1"/>
                          </a:solidFill>
                          <a:effectLst/>
                          <a:latin typeface="Proxima Nova Alt Rg" panose="02000506030000020004" pitchFamily="50" charset="0"/>
                        </a:rPr>
                        <a:t>CONSTRUCTION</a:t>
                      </a:r>
                      <a:endParaRPr lang="en-AU" sz="1500" b="1" i="0" u="none" strike="noStrike" dirty="0">
                        <a:solidFill>
                          <a:schemeClr val="bg1"/>
                        </a:solidFill>
                        <a:effectLst/>
                        <a:latin typeface="Proxima Nova Alt Rg" panose="02000506030000020004" pitchFamily="50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C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dirty="0">
                          <a:solidFill>
                            <a:schemeClr val="bg1"/>
                          </a:solidFill>
                          <a:effectLst/>
                          <a:latin typeface="Proxima Nova Alt Rg" panose="02000506030000020004" pitchFamily="50" charset="0"/>
                        </a:rPr>
                        <a:t>ADVANCED DEVELOPMENT</a:t>
                      </a:r>
                      <a:endParaRPr lang="en-AU" sz="1500" b="1" i="0" u="none" strike="noStrike" dirty="0">
                        <a:solidFill>
                          <a:schemeClr val="bg1"/>
                        </a:solidFill>
                        <a:effectLst/>
                        <a:latin typeface="Proxima Nova Alt Rg" panose="02000506030000020004" pitchFamily="50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C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dirty="0">
                          <a:solidFill>
                            <a:schemeClr val="bg1"/>
                          </a:solidFill>
                          <a:effectLst/>
                          <a:latin typeface="Proxima Nova Alt Rg" panose="02000506030000020004" pitchFamily="50" charset="0"/>
                        </a:rPr>
                        <a:t>EARLY DEVELOPMENT</a:t>
                      </a:r>
                      <a:endParaRPr lang="en-AU" sz="1500" b="1" i="0" u="none" strike="noStrike" dirty="0">
                        <a:solidFill>
                          <a:schemeClr val="bg1"/>
                        </a:solidFill>
                        <a:effectLst/>
                        <a:latin typeface="Proxima Nova Alt Rg" panose="02000506030000020004" pitchFamily="50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C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dirty="0">
                          <a:solidFill>
                            <a:schemeClr val="bg1"/>
                          </a:solidFill>
                          <a:effectLst/>
                          <a:latin typeface="Proxima Nova Alt Rg" panose="02000506030000020004" pitchFamily="50" charset="0"/>
                        </a:rPr>
                        <a:t>TOTAL*</a:t>
                      </a:r>
                      <a:endParaRPr lang="en-AU" sz="1500" b="1" i="0" u="none" strike="noStrike" dirty="0">
                        <a:solidFill>
                          <a:schemeClr val="bg1"/>
                        </a:solidFill>
                        <a:effectLst/>
                        <a:latin typeface="Proxima Nova Alt Rg" panose="02000506030000020004" pitchFamily="50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C1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027310"/>
                  </a:ext>
                </a:extLst>
              </a:tr>
              <a:tr h="404988"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u="none" strike="noStrike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</a:rPr>
                        <a:t>Number of Facilities</a:t>
                      </a:r>
                      <a:endParaRPr lang="en-AU" sz="1500" b="0" i="0" u="none" strike="noStrike" dirty="0">
                        <a:solidFill>
                          <a:srgbClr val="000000"/>
                        </a:solidFill>
                        <a:effectLst/>
                        <a:latin typeface="Proxima Nova Alt Rg" panose="02000506030000020004" pitchFamily="50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</a:rPr>
                        <a:t>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</a:rPr>
                        <a:t>103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</a:rPr>
                        <a:t>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1282771"/>
                  </a:ext>
                </a:extLst>
              </a:tr>
              <a:tr h="404988"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u="none" strike="noStrike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</a:rPr>
                        <a:t>Capture Capacity</a:t>
                      </a:r>
                      <a:endParaRPr lang="en-AU" sz="1500" b="0" i="0" u="none" strike="noStrike" dirty="0">
                        <a:solidFill>
                          <a:srgbClr val="000000"/>
                        </a:solidFill>
                        <a:effectLst/>
                        <a:latin typeface="Proxima Nova Alt Rg" panose="02000506030000020004" pitchFamily="50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</a:rPr>
                        <a:t>50.6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</a:rPr>
                        <a:t>22.9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</a:rPr>
                        <a:t>85.5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</a:rPr>
                        <a:t>148.8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</a:rPr>
                        <a:t>307.8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856605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C2C1B32-5CAF-124E-8EEB-4423ED0601DE}"/>
              </a:ext>
            </a:extLst>
          </p:cNvPr>
          <p:cNvSpPr txBox="1"/>
          <p:nvPr/>
        </p:nvSpPr>
        <p:spPr>
          <a:xfrm>
            <a:off x="526801" y="1353208"/>
            <a:ext cx="2153931" cy="33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AU" sz="1547" b="1" dirty="0">
                <a:solidFill>
                  <a:srgbClr val="002954"/>
                </a:solidFill>
                <a:latin typeface="Proxima Nova Alt Rg" panose="02000506030000020004" pitchFamily="50" charset="0"/>
              </a:rPr>
              <a:t>Q2 2023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86CA0-2B7B-A747-A3F7-B996640D0F85}"/>
              </a:ext>
            </a:extLst>
          </p:cNvPr>
          <p:cNvSpPr txBox="1"/>
          <p:nvPr/>
        </p:nvSpPr>
        <p:spPr>
          <a:xfrm>
            <a:off x="526801" y="3530259"/>
            <a:ext cx="5771715" cy="33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AU" sz="1547" b="1" dirty="0">
                <a:solidFill>
                  <a:srgbClr val="002954"/>
                </a:solidFill>
                <a:latin typeface="Proxima Nova Alt Rg" panose="02000506030000020004" pitchFamily="50" charset="0"/>
              </a:rPr>
              <a:t>Q4 2022 (Global </a:t>
            </a:r>
            <a:r>
              <a:rPr lang="en-AU" sz="1547" b="1">
                <a:solidFill>
                  <a:srgbClr val="002954"/>
                </a:solidFill>
                <a:latin typeface="Proxima Nova Alt Rg" panose="02000506030000020004" pitchFamily="50" charset="0"/>
              </a:rPr>
              <a:t>Status Report ‘22)</a:t>
            </a:r>
            <a:endParaRPr lang="en-AU" sz="1547" b="1" dirty="0">
              <a:solidFill>
                <a:srgbClr val="002954"/>
              </a:solidFill>
              <a:latin typeface="Proxima Nova Alt Rg" panose="02000506030000020004" pitchFamily="50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594EC44-4D45-AE4E-88E1-5BF78B01D11B}"/>
              </a:ext>
            </a:extLst>
          </p:cNvPr>
          <p:cNvGraphicFramePr>
            <a:graphicFrameLocks noGrp="1"/>
          </p:cNvGraphicFramePr>
          <p:nvPr/>
        </p:nvGraphicFramePr>
        <p:xfrm>
          <a:off x="577429" y="3935443"/>
          <a:ext cx="10986512" cy="1366834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979596">
                  <a:extLst>
                    <a:ext uri="{9D8B030D-6E8A-4147-A177-3AD203B41FA5}">
                      <a16:colId xmlns:a16="http://schemas.microsoft.com/office/drawing/2014/main" val="1661613730"/>
                    </a:ext>
                  </a:extLst>
                </a:gridCol>
                <a:gridCol w="1887207">
                  <a:extLst>
                    <a:ext uri="{9D8B030D-6E8A-4147-A177-3AD203B41FA5}">
                      <a16:colId xmlns:a16="http://schemas.microsoft.com/office/drawing/2014/main" val="139922768"/>
                    </a:ext>
                  </a:extLst>
                </a:gridCol>
                <a:gridCol w="1871478">
                  <a:extLst>
                    <a:ext uri="{9D8B030D-6E8A-4147-A177-3AD203B41FA5}">
                      <a16:colId xmlns:a16="http://schemas.microsoft.com/office/drawing/2014/main" val="3363013046"/>
                    </a:ext>
                  </a:extLst>
                </a:gridCol>
                <a:gridCol w="2003453">
                  <a:extLst>
                    <a:ext uri="{9D8B030D-6E8A-4147-A177-3AD203B41FA5}">
                      <a16:colId xmlns:a16="http://schemas.microsoft.com/office/drawing/2014/main" val="1294291217"/>
                    </a:ext>
                  </a:extLst>
                </a:gridCol>
                <a:gridCol w="1818139">
                  <a:extLst>
                    <a:ext uri="{9D8B030D-6E8A-4147-A177-3AD203B41FA5}">
                      <a16:colId xmlns:a16="http://schemas.microsoft.com/office/drawing/2014/main" val="3593451356"/>
                    </a:ext>
                  </a:extLst>
                </a:gridCol>
                <a:gridCol w="1426639">
                  <a:extLst>
                    <a:ext uri="{9D8B030D-6E8A-4147-A177-3AD203B41FA5}">
                      <a16:colId xmlns:a16="http://schemas.microsoft.com/office/drawing/2014/main" val="3082433320"/>
                    </a:ext>
                  </a:extLst>
                </a:gridCol>
              </a:tblGrid>
              <a:tr h="55685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AU" sz="15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Proxima Nova Alt Rg" panose="02000506030000020004" pitchFamily="50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C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dirty="0">
                          <a:solidFill>
                            <a:schemeClr val="bg1"/>
                          </a:solidFill>
                          <a:effectLst/>
                          <a:latin typeface="Proxima Nova Alt Rg" panose="02000506030000020004" pitchFamily="50" charset="0"/>
                        </a:rPr>
                        <a:t>OPERATIONAL</a:t>
                      </a:r>
                      <a:endParaRPr lang="en-AU" sz="1500" b="1" i="0" u="none" strike="noStrike" dirty="0">
                        <a:solidFill>
                          <a:schemeClr val="bg1"/>
                        </a:solidFill>
                        <a:effectLst/>
                        <a:latin typeface="Proxima Nova Alt Rg" panose="02000506030000020004" pitchFamily="50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C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dirty="0">
                          <a:solidFill>
                            <a:schemeClr val="bg1"/>
                          </a:solidFill>
                          <a:effectLst/>
                          <a:latin typeface="Proxima Nova Alt Rg" panose="02000506030000020004" pitchFamily="50" charset="0"/>
                        </a:rPr>
                        <a:t>IN</a:t>
                      </a:r>
                      <a:br>
                        <a:rPr lang="en-AU" sz="1500" b="1" u="none" strike="noStrike" dirty="0">
                          <a:solidFill>
                            <a:schemeClr val="bg1"/>
                          </a:solidFill>
                          <a:effectLst/>
                          <a:latin typeface="Proxima Nova Alt Rg" panose="02000506030000020004" pitchFamily="50" charset="0"/>
                        </a:rPr>
                      </a:br>
                      <a:r>
                        <a:rPr lang="en-AU" sz="1500" b="1" u="none" strike="noStrike" dirty="0">
                          <a:solidFill>
                            <a:schemeClr val="bg1"/>
                          </a:solidFill>
                          <a:effectLst/>
                          <a:latin typeface="Proxima Nova Alt Rg" panose="02000506030000020004" pitchFamily="50" charset="0"/>
                        </a:rPr>
                        <a:t>CONSTRUCTION</a:t>
                      </a:r>
                      <a:endParaRPr lang="en-AU" sz="1500" b="1" i="0" u="none" strike="noStrike" dirty="0">
                        <a:solidFill>
                          <a:schemeClr val="bg1"/>
                        </a:solidFill>
                        <a:effectLst/>
                        <a:latin typeface="Proxima Nova Alt Rg" panose="02000506030000020004" pitchFamily="50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C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dirty="0">
                          <a:solidFill>
                            <a:schemeClr val="bg1"/>
                          </a:solidFill>
                          <a:effectLst/>
                          <a:latin typeface="Proxima Nova Alt Rg" panose="02000506030000020004" pitchFamily="50" charset="0"/>
                        </a:rPr>
                        <a:t>ADVANCED DEVELOPMENT</a:t>
                      </a:r>
                      <a:endParaRPr lang="en-AU" sz="1500" b="1" i="0" u="none" strike="noStrike" dirty="0">
                        <a:solidFill>
                          <a:schemeClr val="bg1"/>
                        </a:solidFill>
                        <a:effectLst/>
                        <a:latin typeface="Proxima Nova Alt Rg" panose="02000506030000020004" pitchFamily="50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C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dirty="0">
                          <a:solidFill>
                            <a:schemeClr val="bg1"/>
                          </a:solidFill>
                          <a:effectLst/>
                          <a:latin typeface="Proxima Nova Alt Rg" panose="02000506030000020004" pitchFamily="50" charset="0"/>
                        </a:rPr>
                        <a:t>EARLY DEVELOPMENT</a:t>
                      </a:r>
                      <a:endParaRPr lang="en-AU" sz="1500" b="1" i="0" u="none" strike="noStrike" dirty="0">
                        <a:solidFill>
                          <a:schemeClr val="bg1"/>
                        </a:solidFill>
                        <a:effectLst/>
                        <a:latin typeface="Proxima Nova Alt Rg" panose="02000506030000020004" pitchFamily="50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C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500" b="1" u="none" strike="noStrike" dirty="0">
                          <a:solidFill>
                            <a:schemeClr val="bg1"/>
                          </a:solidFill>
                          <a:effectLst/>
                          <a:latin typeface="Proxima Nova Alt Rg" panose="02000506030000020004" pitchFamily="50" charset="0"/>
                        </a:rPr>
                        <a:t>SUM</a:t>
                      </a:r>
                      <a:endParaRPr lang="en-AU" sz="1500" b="1" i="0" u="none" strike="noStrike" dirty="0">
                        <a:solidFill>
                          <a:schemeClr val="bg1"/>
                        </a:solidFill>
                        <a:effectLst/>
                        <a:latin typeface="Proxima Nova Alt Rg" panose="02000506030000020004" pitchFamily="50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C1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027310"/>
                  </a:ext>
                </a:extLst>
              </a:tr>
              <a:tr h="40498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5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  <a:ea typeface="+mn-ea"/>
                          <a:cs typeface="+mn-cs"/>
                        </a:rPr>
                        <a:t>Number of Facilities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</a:rPr>
                        <a:t>194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1282771"/>
                  </a:ext>
                </a:extLst>
              </a:tr>
              <a:tr h="40498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5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  <a:ea typeface="+mn-ea"/>
                          <a:cs typeface="+mn-cs"/>
                        </a:rPr>
                        <a:t>Capture Capacity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  <a:ea typeface="+mn-ea"/>
                          <a:cs typeface="+mn-cs"/>
                        </a:rPr>
                        <a:t>42.5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  <a:ea typeface="+mn-ea"/>
                          <a:cs typeface="+mn-cs"/>
                        </a:rPr>
                        <a:t>9.6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  <a:ea typeface="+mn-ea"/>
                          <a:cs typeface="+mn-cs"/>
                        </a:rPr>
                        <a:t>97.6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  <a:ea typeface="+mn-ea"/>
                          <a:cs typeface="+mn-cs"/>
                        </a:rPr>
                        <a:t>91.8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 Alt Rg" panose="02000506030000020004" pitchFamily="50" charset="0"/>
                        </a:rPr>
                        <a:t>241.6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8566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245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Proxima Nova Alt Rg</vt:lpstr>
      <vt:lpstr>Proxima Nova Bl</vt:lpstr>
      <vt:lpstr>Proxima Nova Rg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Gebremedhin</dc:creator>
  <cp:lastModifiedBy>Ruth Gebremedhin</cp:lastModifiedBy>
  <cp:revision>1</cp:revision>
  <dcterms:created xsi:type="dcterms:W3CDTF">2023-08-25T13:05:39Z</dcterms:created>
  <dcterms:modified xsi:type="dcterms:W3CDTF">2023-08-25T13:06:36Z</dcterms:modified>
</cp:coreProperties>
</file>